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80A0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54864" cy="6858000"/>
          </a:xfrm>
          <a:prstGeom prst="rect">
            <a:avLst/>
          </a:prstGeom>
          <a:solidFill>
            <a:srgbClr val="C9A84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4572000" cy="457200"/>
          </a:xfrm>
          <a:prstGeom prst="rect">
            <a:avLst/>
          </a:prstGeom>
          <a:noFill/>
        </p:spPr>
        <p:txBody>
          <a:bodyPr wrap="square"/>
          <a:lstStyle/>
          <a:p>
            <a:pPr algn="l">
              <a:defRPr sz="1200" b="1">
                <a:solidFill>
                  <a:srgbClr val="C9A84C"/>
                </a:solidFill>
                <a:latin typeface="Calibri"/>
              </a:defRPr>
            </a:pPr>
            <a:r>
              <a:t>THE ASK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914400"/>
            <a:ext cx="9144000" cy="731520"/>
          </a:xfrm>
          <a:prstGeom prst="rect">
            <a:avLst/>
          </a:prstGeom>
          <a:noFill/>
        </p:spPr>
        <p:txBody>
          <a:bodyPr wrap="square"/>
          <a:lstStyle/>
          <a:p>
            <a:pPr algn="l">
              <a:defRPr sz="4200" b="1">
                <a:solidFill>
                  <a:srgbClr val="E0E0E0"/>
                </a:solidFill>
                <a:latin typeface="Georgia"/>
              </a:defRPr>
            </a:pPr>
            <a:r>
              <a:t>We're Raising $[X]M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1737360"/>
            <a:ext cx="7315200" cy="457200"/>
          </a:xfrm>
          <a:prstGeom prst="rect">
            <a:avLst/>
          </a:prstGeom>
          <a:noFill/>
        </p:spPr>
        <p:txBody>
          <a:bodyPr wrap="square"/>
          <a:lstStyle/>
          <a:p>
            <a:pPr algn="l">
              <a:defRPr sz="1600" b="0">
                <a:solidFill>
                  <a:srgbClr val="A0A8B4"/>
                </a:solidFill>
                <a:latin typeface="Calibri"/>
              </a:defRPr>
            </a:pPr>
            <a:r>
              <a:t>[Seed / Series A / Series B] Round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2560320"/>
            <a:ext cx="4572000" cy="365760"/>
          </a:xfrm>
          <a:prstGeom prst="rect">
            <a:avLst/>
          </a:prstGeom>
          <a:noFill/>
        </p:spPr>
        <p:txBody>
          <a:bodyPr wrap="square"/>
          <a:lstStyle/>
          <a:p>
            <a:pPr algn="l">
              <a:defRPr sz="1100" b="1">
                <a:solidFill>
                  <a:srgbClr val="C9A84C"/>
                </a:solidFill>
                <a:latin typeface="Calibri"/>
              </a:defRPr>
            </a:pPr>
            <a:r>
              <a:t>USE OF FUNDS</a:t>
            </a:r>
          </a:p>
        </p:txBody>
      </p:sp>
      <p:sp>
        <p:nvSpPr>
          <p:cNvPr id="7" name="Rectangle 6"/>
          <p:cNvSpPr/>
          <p:nvPr/>
        </p:nvSpPr>
        <p:spPr>
          <a:xfrm>
            <a:off x="731520" y="3017520"/>
            <a:ext cx="5029200" cy="548640"/>
          </a:xfrm>
          <a:prstGeom prst="rect">
            <a:avLst/>
          </a:prstGeom>
          <a:solidFill>
            <a:srgbClr val="111822"/>
          </a:solidFill>
          <a:ln w="12700">
            <a:solidFill>
              <a:srgbClr val="1A1F2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1005840" y="3063240"/>
            <a:ext cx="3200400" cy="365760"/>
          </a:xfrm>
          <a:prstGeom prst="rect">
            <a:avLst/>
          </a:prstGeom>
          <a:noFill/>
        </p:spPr>
        <p:txBody>
          <a:bodyPr wrap="square"/>
          <a:lstStyle/>
          <a:p>
            <a:pPr algn="l">
              <a:defRPr sz="1300" b="0">
                <a:solidFill>
                  <a:srgbClr val="E0E0E0"/>
                </a:solidFill>
                <a:latin typeface="Calibri"/>
              </a:defRPr>
            </a:pPr>
            <a:r>
              <a:t>Product &amp; Engineering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572000" y="3063240"/>
            <a:ext cx="914400" cy="365760"/>
          </a:xfrm>
          <a:prstGeom prst="rect">
            <a:avLst/>
          </a:prstGeom>
          <a:noFill/>
        </p:spPr>
        <p:txBody>
          <a:bodyPr wrap="square"/>
          <a:lstStyle/>
          <a:p>
            <a:pPr algn="r">
              <a:defRPr sz="1400" b="1">
                <a:solidFill>
                  <a:srgbClr val="C9A84C"/>
                </a:solidFill>
                <a:latin typeface="Calibri"/>
              </a:defRPr>
            </a:pPr>
            <a:r>
              <a:t>[XX]%</a:t>
            </a:r>
          </a:p>
        </p:txBody>
      </p:sp>
      <p:sp>
        <p:nvSpPr>
          <p:cNvPr id="10" name="Rectangle 9"/>
          <p:cNvSpPr/>
          <p:nvPr/>
        </p:nvSpPr>
        <p:spPr>
          <a:xfrm>
            <a:off x="731520" y="3749039"/>
            <a:ext cx="5029200" cy="548640"/>
          </a:xfrm>
          <a:prstGeom prst="rect">
            <a:avLst/>
          </a:prstGeom>
          <a:solidFill>
            <a:srgbClr val="111822"/>
          </a:solidFill>
          <a:ln w="12700">
            <a:solidFill>
              <a:srgbClr val="1A1F2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1005840" y="3794760"/>
            <a:ext cx="3200400" cy="365760"/>
          </a:xfrm>
          <a:prstGeom prst="rect">
            <a:avLst/>
          </a:prstGeom>
          <a:noFill/>
        </p:spPr>
        <p:txBody>
          <a:bodyPr wrap="square"/>
          <a:lstStyle/>
          <a:p>
            <a:pPr algn="l">
              <a:defRPr sz="1300" b="0">
                <a:solidFill>
                  <a:srgbClr val="E0E0E0"/>
                </a:solidFill>
                <a:latin typeface="Calibri"/>
              </a:defRPr>
            </a:pPr>
            <a:r>
              <a:t>Sales &amp; Marketing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572000" y="3794760"/>
            <a:ext cx="914400" cy="365760"/>
          </a:xfrm>
          <a:prstGeom prst="rect">
            <a:avLst/>
          </a:prstGeom>
          <a:noFill/>
        </p:spPr>
        <p:txBody>
          <a:bodyPr wrap="square"/>
          <a:lstStyle/>
          <a:p>
            <a:pPr algn="r">
              <a:defRPr sz="1400" b="1">
                <a:solidFill>
                  <a:srgbClr val="C9A84C"/>
                </a:solidFill>
                <a:latin typeface="Calibri"/>
              </a:defRPr>
            </a:pPr>
            <a:r>
              <a:t>[XX]%</a:t>
            </a:r>
          </a:p>
        </p:txBody>
      </p:sp>
      <p:sp>
        <p:nvSpPr>
          <p:cNvPr id="13" name="Rectangle 12"/>
          <p:cNvSpPr/>
          <p:nvPr/>
        </p:nvSpPr>
        <p:spPr>
          <a:xfrm>
            <a:off x="731520" y="4480560"/>
            <a:ext cx="5029200" cy="548640"/>
          </a:xfrm>
          <a:prstGeom prst="rect">
            <a:avLst/>
          </a:prstGeom>
          <a:solidFill>
            <a:srgbClr val="111822"/>
          </a:solidFill>
          <a:ln w="12700">
            <a:solidFill>
              <a:srgbClr val="1A1F2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1005840" y="4526280"/>
            <a:ext cx="3200400" cy="365760"/>
          </a:xfrm>
          <a:prstGeom prst="rect">
            <a:avLst/>
          </a:prstGeom>
          <a:noFill/>
        </p:spPr>
        <p:txBody>
          <a:bodyPr wrap="square"/>
          <a:lstStyle/>
          <a:p>
            <a:pPr algn="l">
              <a:defRPr sz="1300" b="0">
                <a:solidFill>
                  <a:srgbClr val="E0E0E0"/>
                </a:solidFill>
                <a:latin typeface="Calibri"/>
              </a:defRPr>
            </a:pPr>
            <a:r>
              <a:t>Operations &amp; Hiring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572000" y="4526280"/>
            <a:ext cx="914400" cy="365760"/>
          </a:xfrm>
          <a:prstGeom prst="rect">
            <a:avLst/>
          </a:prstGeom>
          <a:noFill/>
        </p:spPr>
        <p:txBody>
          <a:bodyPr wrap="square"/>
          <a:lstStyle/>
          <a:p>
            <a:pPr algn="r">
              <a:defRPr sz="1400" b="1">
                <a:solidFill>
                  <a:srgbClr val="C9A84C"/>
                </a:solidFill>
                <a:latin typeface="Calibri"/>
              </a:defRPr>
            </a:pPr>
            <a:r>
              <a:t>[XX]%</a:t>
            </a:r>
          </a:p>
        </p:txBody>
      </p:sp>
      <p:sp>
        <p:nvSpPr>
          <p:cNvPr id="16" name="Rectangle 15"/>
          <p:cNvSpPr/>
          <p:nvPr/>
        </p:nvSpPr>
        <p:spPr>
          <a:xfrm>
            <a:off x="731520" y="5212080"/>
            <a:ext cx="5029200" cy="548640"/>
          </a:xfrm>
          <a:prstGeom prst="rect">
            <a:avLst/>
          </a:prstGeom>
          <a:solidFill>
            <a:srgbClr val="111822"/>
          </a:solidFill>
          <a:ln w="12700">
            <a:solidFill>
              <a:srgbClr val="1A1F2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1005840" y="5257800"/>
            <a:ext cx="3200400" cy="365760"/>
          </a:xfrm>
          <a:prstGeom prst="rect">
            <a:avLst/>
          </a:prstGeom>
          <a:noFill/>
        </p:spPr>
        <p:txBody>
          <a:bodyPr wrap="square"/>
          <a:lstStyle/>
          <a:p>
            <a:pPr algn="l">
              <a:defRPr sz="1300" b="0">
                <a:solidFill>
                  <a:srgbClr val="E0E0E0"/>
                </a:solidFill>
                <a:latin typeface="Calibri"/>
              </a:defRPr>
            </a:pPr>
            <a:r>
              <a:t>Working Capital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572000" y="5257800"/>
            <a:ext cx="914400" cy="365760"/>
          </a:xfrm>
          <a:prstGeom prst="rect">
            <a:avLst/>
          </a:prstGeom>
          <a:noFill/>
        </p:spPr>
        <p:txBody>
          <a:bodyPr wrap="square"/>
          <a:lstStyle/>
          <a:p>
            <a:pPr algn="r">
              <a:defRPr sz="1400" b="1">
                <a:solidFill>
                  <a:srgbClr val="C9A84C"/>
                </a:solidFill>
                <a:latin typeface="Calibri"/>
              </a:defRPr>
            </a:pPr>
            <a:r>
              <a:t>[XX]%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400800" y="2560320"/>
            <a:ext cx="4572000" cy="365760"/>
          </a:xfrm>
          <a:prstGeom prst="rect">
            <a:avLst/>
          </a:prstGeom>
          <a:noFill/>
        </p:spPr>
        <p:txBody>
          <a:bodyPr wrap="square"/>
          <a:lstStyle/>
          <a:p>
            <a:pPr algn="l">
              <a:defRPr sz="1100" b="1">
                <a:solidFill>
                  <a:srgbClr val="C9A84C"/>
                </a:solidFill>
                <a:latin typeface="Calibri"/>
              </a:defRPr>
            </a:pPr>
            <a:r>
              <a:t>18-MONTH MILESTONES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400800" y="3017520"/>
            <a:ext cx="5029200" cy="457200"/>
          </a:xfrm>
          <a:prstGeom prst="rect">
            <a:avLst/>
          </a:prstGeom>
          <a:noFill/>
        </p:spPr>
        <p:txBody>
          <a:bodyPr wrap="square"/>
          <a:lstStyle/>
          <a:p>
            <a:pPr algn="l">
              <a:defRPr sz="1300" b="0">
                <a:solidFill>
                  <a:srgbClr val="A0A8B4"/>
                </a:solidFill>
                <a:latin typeface="Calibri"/>
              </a:defRPr>
            </a:pPr>
            <a:r>
              <a:t>→  [Milestone 1: e.g., Launch v2.0, reach $1M ARR]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400800" y="3611879"/>
            <a:ext cx="5029200" cy="457200"/>
          </a:xfrm>
          <a:prstGeom prst="rect">
            <a:avLst/>
          </a:prstGeom>
          <a:noFill/>
        </p:spPr>
        <p:txBody>
          <a:bodyPr wrap="square"/>
          <a:lstStyle/>
          <a:p>
            <a:pPr algn="l">
              <a:defRPr sz="1300" b="0">
                <a:solidFill>
                  <a:srgbClr val="A0A8B4"/>
                </a:solidFill>
                <a:latin typeface="Calibri"/>
              </a:defRPr>
            </a:pPr>
            <a:r>
              <a:t>→  [Milestone 2: e.g., Expand to 3 new markets]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6400800" y="4206240"/>
            <a:ext cx="5029200" cy="457200"/>
          </a:xfrm>
          <a:prstGeom prst="rect">
            <a:avLst/>
          </a:prstGeom>
          <a:noFill/>
        </p:spPr>
        <p:txBody>
          <a:bodyPr wrap="square"/>
          <a:lstStyle/>
          <a:p>
            <a:pPr algn="l">
              <a:defRPr sz="1300" b="0">
                <a:solidFill>
                  <a:srgbClr val="A0A8B4"/>
                </a:solidFill>
                <a:latin typeface="Calibri"/>
              </a:defRPr>
            </a:pPr>
            <a:r>
              <a:t>→  [Milestone 3: e.g., Hire 20 team members]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400800" y="4800600"/>
            <a:ext cx="5029200" cy="457200"/>
          </a:xfrm>
          <a:prstGeom prst="rect">
            <a:avLst/>
          </a:prstGeom>
          <a:noFill/>
        </p:spPr>
        <p:txBody>
          <a:bodyPr wrap="square"/>
          <a:lstStyle/>
          <a:p>
            <a:pPr algn="l">
              <a:defRPr sz="1300" b="0">
                <a:solidFill>
                  <a:srgbClr val="A0A8B4"/>
                </a:solidFill>
                <a:latin typeface="Calibri"/>
              </a:defRPr>
            </a:pPr>
            <a:r>
              <a:t>→  [Milestone 4: e.g., Achieve profitability]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457200" y="6309360"/>
            <a:ext cx="1097280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900">
                <a:solidFill>
                  <a:srgbClr val="6A7280"/>
                </a:solidFill>
                <a:latin typeface="Calibri"/>
              </a:defRPr>
            </a:pPr>
            <a:r>
              <a:t>BuildersLens.com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80A0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54864" cy="6858000"/>
          </a:xfrm>
          <a:prstGeom prst="rect">
            <a:avLst/>
          </a:prstGeom>
          <a:solidFill>
            <a:srgbClr val="C9A84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4572000" cy="457200"/>
          </a:xfrm>
          <a:prstGeom prst="rect">
            <a:avLst/>
          </a:prstGeom>
          <a:noFill/>
        </p:spPr>
        <p:txBody>
          <a:bodyPr wrap="square"/>
          <a:lstStyle/>
          <a:p>
            <a:pPr algn="l">
              <a:defRPr sz="1200" b="1">
                <a:solidFill>
                  <a:srgbClr val="C9A84C"/>
                </a:solidFill>
                <a:latin typeface="Calibri"/>
              </a:defRPr>
            </a:pPr>
            <a:r>
              <a:t>THE PROBLEM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914400"/>
            <a:ext cx="7315200" cy="731520"/>
          </a:xfrm>
          <a:prstGeom prst="rect">
            <a:avLst/>
          </a:prstGeom>
          <a:noFill/>
        </p:spPr>
        <p:txBody>
          <a:bodyPr wrap="square"/>
          <a:lstStyle/>
          <a:p>
            <a:pPr algn="l">
              <a:defRPr sz="3600" b="1">
                <a:solidFill>
                  <a:srgbClr val="E0E0E0"/>
                </a:solidFill>
                <a:latin typeface="Georgia"/>
              </a:defRPr>
            </a:pPr>
            <a:r>
              <a:t>Why This Matters</a:t>
            </a:r>
          </a:p>
        </p:txBody>
      </p:sp>
      <p:sp>
        <p:nvSpPr>
          <p:cNvPr id="5" name="Rectangle 4"/>
          <p:cNvSpPr/>
          <p:nvPr/>
        </p:nvSpPr>
        <p:spPr>
          <a:xfrm>
            <a:off x="731520" y="2011680"/>
            <a:ext cx="10515600" cy="1097280"/>
          </a:xfrm>
          <a:prstGeom prst="rect">
            <a:avLst/>
          </a:prstGeom>
          <a:solidFill>
            <a:srgbClr val="111822"/>
          </a:solidFill>
          <a:ln w="12700">
            <a:solidFill>
              <a:srgbClr val="1A1F2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1005840" y="2148840"/>
            <a:ext cx="2743200" cy="365760"/>
          </a:xfrm>
          <a:prstGeom prst="rect">
            <a:avLst/>
          </a:prstGeom>
          <a:noFill/>
        </p:spPr>
        <p:txBody>
          <a:bodyPr wrap="square"/>
          <a:lstStyle/>
          <a:p>
            <a:pPr algn="l">
              <a:defRPr sz="1600" b="1">
                <a:solidFill>
                  <a:srgbClr val="C9A84C"/>
                </a:solidFill>
                <a:latin typeface="Calibri"/>
              </a:defRPr>
            </a:pPr>
            <a:r>
              <a:t>Pain Point #1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05840" y="2514600"/>
            <a:ext cx="9875520" cy="457200"/>
          </a:xfrm>
          <a:prstGeom prst="rect">
            <a:avLst/>
          </a:prstGeom>
          <a:noFill/>
        </p:spPr>
        <p:txBody>
          <a:bodyPr wrap="square"/>
          <a:lstStyle/>
          <a:p>
            <a:pPr algn="l">
              <a:defRPr sz="1300" b="0">
                <a:solidFill>
                  <a:srgbClr val="A0A8B4"/>
                </a:solidFill>
                <a:latin typeface="Calibri"/>
              </a:defRPr>
            </a:pPr>
            <a:r>
              <a:t>[Describe the primary pain your customers experience. Use data or a real customer quote.]</a:t>
            </a:r>
          </a:p>
        </p:txBody>
      </p:sp>
      <p:sp>
        <p:nvSpPr>
          <p:cNvPr id="8" name="Rectangle 7"/>
          <p:cNvSpPr/>
          <p:nvPr/>
        </p:nvSpPr>
        <p:spPr>
          <a:xfrm>
            <a:off x="731520" y="3383280"/>
            <a:ext cx="10515600" cy="1097280"/>
          </a:xfrm>
          <a:prstGeom prst="rect">
            <a:avLst/>
          </a:prstGeom>
          <a:solidFill>
            <a:srgbClr val="111822"/>
          </a:solidFill>
          <a:ln w="12700">
            <a:solidFill>
              <a:srgbClr val="1A1F2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1005840" y="3520440"/>
            <a:ext cx="2743200" cy="365760"/>
          </a:xfrm>
          <a:prstGeom prst="rect">
            <a:avLst/>
          </a:prstGeom>
          <a:noFill/>
        </p:spPr>
        <p:txBody>
          <a:bodyPr wrap="square"/>
          <a:lstStyle/>
          <a:p>
            <a:pPr algn="l">
              <a:defRPr sz="1600" b="1">
                <a:solidFill>
                  <a:srgbClr val="C9A84C"/>
                </a:solidFill>
                <a:latin typeface="Calibri"/>
              </a:defRPr>
            </a:pPr>
            <a:r>
              <a:t>Pain Point #2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05840" y="3886200"/>
            <a:ext cx="9875520" cy="457200"/>
          </a:xfrm>
          <a:prstGeom prst="rect">
            <a:avLst/>
          </a:prstGeom>
          <a:noFill/>
        </p:spPr>
        <p:txBody>
          <a:bodyPr wrap="square"/>
          <a:lstStyle/>
          <a:p>
            <a:pPr algn="l">
              <a:defRPr sz="1300" b="0">
                <a:solidFill>
                  <a:srgbClr val="A0A8B4"/>
                </a:solidFill>
                <a:latin typeface="Calibri"/>
              </a:defRPr>
            </a:pPr>
            <a:r>
              <a:t>[Describe the second major problem. Quantify the cost — time, money, or opportunity lost.]</a:t>
            </a:r>
          </a:p>
        </p:txBody>
      </p:sp>
      <p:sp>
        <p:nvSpPr>
          <p:cNvPr id="11" name="Rectangle 10"/>
          <p:cNvSpPr/>
          <p:nvPr/>
        </p:nvSpPr>
        <p:spPr>
          <a:xfrm>
            <a:off x="731520" y="4754880"/>
            <a:ext cx="10515600" cy="1097280"/>
          </a:xfrm>
          <a:prstGeom prst="rect">
            <a:avLst/>
          </a:prstGeom>
          <a:solidFill>
            <a:srgbClr val="111822"/>
          </a:solidFill>
          <a:ln w="12700">
            <a:solidFill>
              <a:srgbClr val="1A1F2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1005840" y="4892040"/>
            <a:ext cx="2743200" cy="365760"/>
          </a:xfrm>
          <a:prstGeom prst="rect">
            <a:avLst/>
          </a:prstGeom>
          <a:noFill/>
        </p:spPr>
        <p:txBody>
          <a:bodyPr wrap="square"/>
          <a:lstStyle/>
          <a:p>
            <a:pPr algn="l">
              <a:defRPr sz="1600" b="1">
                <a:solidFill>
                  <a:srgbClr val="C9A84C"/>
                </a:solidFill>
                <a:latin typeface="Calibri"/>
              </a:defRPr>
            </a:pPr>
            <a:r>
              <a:t>Pain Point #3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05840" y="5257800"/>
            <a:ext cx="9875520" cy="457200"/>
          </a:xfrm>
          <a:prstGeom prst="rect">
            <a:avLst/>
          </a:prstGeom>
          <a:noFill/>
        </p:spPr>
        <p:txBody>
          <a:bodyPr wrap="square"/>
          <a:lstStyle/>
          <a:p>
            <a:pPr algn="l">
              <a:defRPr sz="1300" b="0">
                <a:solidFill>
                  <a:srgbClr val="A0A8B4"/>
                </a:solidFill>
                <a:latin typeface="Calibri"/>
              </a:defRPr>
            </a:pPr>
            <a:r>
              <a:t>[Describe the third pain point. Show why existing solutions fail to address this.]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57200" y="6309360"/>
            <a:ext cx="1097280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900">
                <a:solidFill>
                  <a:srgbClr val="6A7280"/>
                </a:solidFill>
                <a:latin typeface="Calibri"/>
              </a:defRPr>
            </a:pPr>
            <a:r>
              <a:t>BuildersLens.com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80A0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54864" cy="6858000"/>
          </a:xfrm>
          <a:prstGeom prst="rect">
            <a:avLst/>
          </a:prstGeom>
          <a:solidFill>
            <a:srgbClr val="C9A84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4572000" cy="457200"/>
          </a:xfrm>
          <a:prstGeom prst="rect">
            <a:avLst/>
          </a:prstGeom>
          <a:noFill/>
        </p:spPr>
        <p:txBody>
          <a:bodyPr wrap="square"/>
          <a:lstStyle/>
          <a:p>
            <a:pPr algn="l">
              <a:defRPr sz="1200" b="1">
                <a:solidFill>
                  <a:srgbClr val="C9A84C"/>
                </a:solidFill>
                <a:latin typeface="Calibri"/>
              </a:defRPr>
            </a:pPr>
            <a:r>
              <a:t>OUR SOLUTION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914400"/>
            <a:ext cx="7315200" cy="731520"/>
          </a:xfrm>
          <a:prstGeom prst="rect">
            <a:avLst/>
          </a:prstGeom>
          <a:noFill/>
        </p:spPr>
        <p:txBody>
          <a:bodyPr wrap="square"/>
          <a:lstStyle/>
          <a:p>
            <a:pPr algn="l">
              <a:defRPr sz="3600" b="1">
                <a:solidFill>
                  <a:srgbClr val="E0E0E0"/>
                </a:solidFill>
                <a:latin typeface="Georgia"/>
              </a:defRPr>
            </a:pPr>
            <a:r>
              <a:t>How We Solve It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1828800"/>
            <a:ext cx="5029200" cy="914400"/>
          </a:xfrm>
          <a:prstGeom prst="rect">
            <a:avLst/>
          </a:prstGeom>
          <a:noFill/>
        </p:spPr>
        <p:txBody>
          <a:bodyPr wrap="square"/>
          <a:lstStyle/>
          <a:p>
            <a:pPr algn="l">
              <a:defRPr sz="1500" b="0">
                <a:solidFill>
                  <a:srgbClr val="A0A8B4"/>
                </a:solidFill>
                <a:latin typeface="Calibri"/>
              </a:defRPr>
            </a:pPr>
            <a:r>
              <a:t>[Explain your product/service in 2-3 sentences. Focus on the outcome for the customer, not the technology.]</a:t>
            </a:r>
          </a:p>
        </p:txBody>
      </p:sp>
      <p:sp>
        <p:nvSpPr>
          <p:cNvPr id="6" name="Rectangle 5"/>
          <p:cNvSpPr/>
          <p:nvPr/>
        </p:nvSpPr>
        <p:spPr>
          <a:xfrm>
            <a:off x="6400800" y="1645920"/>
            <a:ext cx="5029200" cy="3200400"/>
          </a:xfrm>
          <a:prstGeom prst="rect">
            <a:avLst/>
          </a:prstGeom>
          <a:solidFill>
            <a:srgbClr val="0C1016"/>
          </a:solidFill>
          <a:ln w="12700">
            <a:solidFill>
              <a:srgbClr val="1A1F2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6858000" y="2560320"/>
            <a:ext cx="4114800" cy="1371600"/>
          </a:xfrm>
          <a:prstGeom prst="rect">
            <a:avLst/>
          </a:prstGeom>
          <a:noFill/>
        </p:spPr>
        <p:txBody>
          <a:bodyPr wrap="square"/>
          <a:lstStyle/>
          <a:p>
            <a:pPr algn="ctr">
              <a:defRPr sz="1800" b="0">
                <a:solidFill>
                  <a:srgbClr val="6A7280"/>
                </a:solidFill>
                <a:latin typeface="Calibri"/>
              </a:defRPr>
            </a:pPr>
            <a:r>
              <a:t>[Product Screenshot</a:t>
            </a:r>
            <a:br/>
            <a:r>
              <a:t>or Demo]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31520" y="3657600"/>
            <a:ext cx="4572000" cy="365760"/>
          </a:xfrm>
          <a:prstGeom prst="rect">
            <a:avLst/>
          </a:prstGeom>
          <a:noFill/>
        </p:spPr>
        <p:txBody>
          <a:bodyPr wrap="square"/>
          <a:lstStyle/>
          <a:p>
            <a:pPr algn="l">
              <a:defRPr sz="1100" b="1">
                <a:solidFill>
                  <a:srgbClr val="C9A84C"/>
                </a:solidFill>
                <a:latin typeface="Calibri"/>
              </a:defRPr>
            </a:pPr>
            <a:r>
              <a:t>KEY DIFFERENTIATORS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31520" y="4114800"/>
            <a:ext cx="10058400" cy="365760"/>
          </a:xfrm>
          <a:prstGeom prst="rect">
            <a:avLst/>
          </a:prstGeom>
          <a:noFill/>
        </p:spPr>
        <p:txBody>
          <a:bodyPr wrap="square"/>
          <a:lstStyle/>
          <a:p>
            <a:pPr algn="l">
              <a:defRPr sz="1300" b="0">
                <a:solidFill>
                  <a:srgbClr val="A0A8B4"/>
                </a:solidFill>
                <a:latin typeface="Calibri"/>
              </a:defRPr>
            </a:pPr>
            <a:r>
              <a:t>→  [Differentiator 1: What makes you 10x better than alternatives]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31520" y="4572000"/>
            <a:ext cx="10058400" cy="365760"/>
          </a:xfrm>
          <a:prstGeom prst="rect">
            <a:avLst/>
          </a:prstGeom>
          <a:noFill/>
        </p:spPr>
        <p:txBody>
          <a:bodyPr wrap="square"/>
          <a:lstStyle/>
          <a:p>
            <a:pPr algn="l">
              <a:defRPr sz="1300" b="0">
                <a:solidFill>
                  <a:srgbClr val="A0A8B4"/>
                </a:solidFill>
                <a:latin typeface="Calibri"/>
              </a:defRPr>
            </a:pPr>
            <a:r>
              <a:t>→  [Differentiator 2: Your unique unfair advantage or moat]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31520" y="5029200"/>
            <a:ext cx="10058400" cy="365760"/>
          </a:xfrm>
          <a:prstGeom prst="rect">
            <a:avLst/>
          </a:prstGeom>
          <a:noFill/>
        </p:spPr>
        <p:txBody>
          <a:bodyPr wrap="square"/>
          <a:lstStyle/>
          <a:p>
            <a:pPr algn="l">
              <a:defRPr sz="1300" b="0">
                <a:solidFill>
                  <a:srgbClr val="A0A8B4"/>
                </a:solidFill>
                <a:latin typeface="Calibri"/>
              </a:defRPr>
            </a:pPr>
            <a:r>
              <a:t>→  [Differentiator 3: Why this couldn't be built 5 years ago]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57200" y="6309360"/>
            <a:ext cx="1097280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900">
                <a:solidFill>
                  <a:srgbClr val="6A7280"/>
                </a:solidFill>
                <a:latin typeface="Calibri"/>
              </a:defRPr>
            </a:pPr>
            <a:r>
              <a:t>BuildersLens.com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80A0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54864" cy="6858000"/>
          </a:xfrm>
          <a:prstGeom prst="rect">
            <a:avLst/>
          </a:prstGeom>
          <a:solidFill>
            <a:srgbClr val="C9A84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4572000" cy="457200"/>
          </a:xfrm>
          <a:prstGeom prst="rect">
            <a:avLst/>
          </a:prstGeom>
          <a:noFill/>
        </p:spPr>
        <p:txBody>
          <a:bodyPr wrap="square"/>
          <a:lstStyle/>
          <a:p>
            <a:pPr algn="l">
              <a:defRPr sz="1200" b="1">
                <a:solidFill>
                  <a:srgbClr val="C9A84C"/>
                </a:solidFill>
                <a:latin typeface="Calibri"/>
              </a:defRPr>
            </a:pPr>
            <a:r>
              <a:t>BUSINESS MODEL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914400"/>
            <a:ext cx="7315200" cy="731520"/>
          </a:xfrm>
          <a:prstGeom prst="rect">
            <a:avLst/>
          </a:prstGeom>
          <a:noFill/>
        </p:spPr>
        <p:txBody>
          <a:bodyPr wrap="square"/>
          <a:lstStyle/>
          <a:p>
            <a:pPr algn="l">
              <a:defRPr sz="3600" b="1">
                <a:solidFill>
                  <a:srgbClr val="E0E0E0"/>
                </a:solidFill>
                <a:latin typeface="Georgia"/>
              </a:defRPr>
            </a:pPr>
            <a:r>
              <a:t>How We Make Money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1828800"/>
            <a:ext cx="10058400" cy="457200"/>
          </a:xfrm>
          <a:prstGeom prst="rect">
            <a:avLst/>
          </a:prstGeom>
          <a:noFill/>
        </p:spPr>
        <p:txBody>
          <a:bodyPr wrap="square"/>
          <a:lstStyle/>
          <a:p>
            <a:pPr algn="l">
              <a:defRPr sz="1600" b="0">
                <a:solidFill>
                  <a:srgbClr val="A0A8B4"/>
                </a:solidFill>
                <a:latin typeface="Calibri"/>
              </a:defRPr>
            </a:pPr>
            <a:r>
              <a:t>[Revenue Model: SaaS / Marketplace / Transactional / Usage-Based / etc.]</a:t>
            </a:r>
          </a:p>
        </p:txBody>
      </p:sp>
      <p:sp>
        <p:nvSpPr>
          <p:cNvPr id="6" name="Rectangle 5"/>
          <p:cNvSpPr/>
          <p:nvPr/>
        </p:nvSpPr>
        <p:spPr>
          <a:xfrm>
            <a:off x="731520" y="2743200"/>
            <a:ext cx="3200400" cy="1280160"/>
          </a:xfrm>
          <a:prstGeom prst="rect">
            <a:avLst/>
          </a:prstGeom>
          <a:solidFill>
            <a:srgbClr val="111822"/>
          </a:solidFill>
          <a:ln w="12700">
            <a:solidFill>
              <a:srgbClr val="1A1F2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1005840" y="2880360"/>
            <a:ext cx="2651760" cy="320040"/>
          </a:xfrm>
          <a:prstGeom prst="rect">
            <a:avLst/>
          </a:prstGeom>
          <a:noFill/>
        </p:spPr>
        <p:txBody>
          <a:bodyPr wrap="square"/>
          <a:lstStyle/>
          <a:p>
            <a:pPr algn="l">
              <a:defRPr sz="1100" b="1">
                <a:solidFill>
                  <a:srgbClr val="C9A84C"/>
                </a:solidFill>
                <a:latin typeface="Calibri"/>
              </a:defRPr>
            </a:pPr>
            <a:r>
              <a:t>ACV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05840" y="3200400"/>
            <a:ext cx="2651760" cy="548640"/>
          </a:xfrm>
          <a:prstGeom prst="rect">
            <a:avLst/>
          </a:prstGeom>
          <a:noFill/>
        </p:spPr>
        <p:txBody>
          <a:bodyPr wrap="square"/>
          <a:lstStyle/>
          <a:p>
            <a:pPr algn="l">
              <a:defRPr sz="2800" b="1">
                <a:solidFill>
                  <a:srgbClr val="E0E0E0"/>
                </a:solidFill>
                <a:latin typeface="Georgia"/>
              </a:defRPr>
            </a:pPr>
            <a:r>
              <a:t>$[XX]K</a:t>
            </a:r>
          </a:p>
        </p:txBody>
      </p:sp>
      <p:sp>
        <p:nvSpPr>
          <p:cNvPr id="9" name="Rectangle 8"/>
          <p:cNvSpPr/>
          <p:nvPr/>
        </p:nvSpPr>
        <p:spPr>
          <a:xfrm>
            <a:off x="4389120" y="2743200"/>
            <a:ext cx="3200400" cy="1280160"/>
          </a:xfrm>
          <a:prstGeom prst="rect">
            <a:avLst/>
          </a:prstGeom>
          <a:solidFill>
            <a:srgbClr val="111822"/>
          </a:solidFill>
          <a:ln w="12700">
            <a:solidFill>
              <a:srgbClr val="1A1F2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4663440" y="2880360"/>
            <a:ext cx="2651760" cy="320040"/>
          </a:xfrm>
          <a:prstGeom prst="rect">
            <a:avLst/>
          </a:prstGeom>
          <a:noFill/>
        </p:spPr>
        <p:txBody>
          <a:bodyPr wrap="square"/>
          <a:lstStyle/>
          <a:p>
            <a:pPr algn="l">
              <a:defRPr sz="1100" b="1">
                <a:solidFill>
                  <a:srgbClr val="C9A84C"/>
                </a:solidFill>
                <a:latin typeface="Calibri"/>
              </a:defRPr>
            </a:pPr>
            <a:r>
              <a:t>CAC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663440" y="3200400"/>
            <a:ext cx="2651760" cy="548640"/>
          </a:xfrm>
          <a:prstGeom prst="rect">
            <a:avLst/>
          </a:prstGeom>
          <a:noFill/>
        </p:spPr>
        <p:txBody>
          <a:bodyPr wrap="square"/>
          <a:lstStyle/>
          <a:p>
            <a:pPr algn="l">
              <a:defRPr sz="2800" b="1">
                <a:solidFill>
                  <a:srgbClr val="E0E0E0"/>
                </a:solidFill>
                <a:latin typeface="Georgia"/>
              </a:defRPr>
            </a:pPr>
            <a:r>
              <a:t>$[XX]</a:t>
            </a:r>
          </a:p>
        </p:txBody>
      </p:sp>
      <p:sp>
        <p:nvSpPr>
          <p:cNvPr id="12" name="Rectangle 11"/>
          <p:cNvSpPr/>
          <p:nvPr/>
        </p:nvSpPr>
        <p:spPr>
          <a:xfrm>
            <a:off x="8046720" y="2743200"/>
            <a:ext cx="3200400" cy="1280160"/>
          </a:xfrm>
          <a:prstGeom prst="rect">
            <a:avLst/>
          </a:prstGeom>
          <a:solidFill>
            <a:srgbClr val="111822"/>
          </a:solidFill>
          <a:ln w="12700">
            <a:solidFill>
              <a:srgbClr val="1A1F2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8321040" y="2880360"/>
            <a:ext cx="2651760" cy="320040"/>
          </a:xfrm>
          <a:prstGeom prst="rect">
            <a:avLst/>
          </a:prstGeom>
          <a:noFill/>
        </p:spPr>
        <p:txBody>
          <a:bodyPr wrap="square"/>
          <a:lstStyle/>
          <a:p>
            <a:pPr algn="l">
              <a:defRPr sz="1100" b="1">
                <a:solidFill>
                  <a:srgbClr val="C9A84C"/>
                </a:solidFill>
                <a:latin typeface="Calibri"/>
              </a:defRPr>
            </a:pPr>
            <a:r>
              <a:t>LTV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321040" y="3200400"/>
            <a:ext cx="2651760" cy="548640"/>
          </a:xfrm>
          <a:prstGeom prst="rect">
            <a:avLst/>
          </a:prstGeom>
          <a:noFill/>
        </p:spPr>
        <p:txBody>
          <a:bodyPr wrap="square"/>
          <a:lstStyle/>
          <a:p>
            <a:pPr algn="l">
              <a:defRPr sz="2800" b="1">
                <a:solidFill>
                  <a:srgbClr val="E0E0E0"/>
                </a:solidFill>
                <a:latin typeface="Georgia"/>
              </a:defRPr>
            </a:pPr>
            <a:r>
              <a:t>$[XX]K</a:t>
            </a:r>
          </a:p>
        </p:txBody>
      </p:sp>
      <p:sp>
        <p:nvSpPr>
          <p:cNvPr id="15" name="Rectangle 14"/>
          <p:cNvSpPr/>
          <p:nvPr/>
        </p:nvSpPr>
        <p:spPr>
          <a:xfrm>
            <a:off x="731520" y="4389120"/>
            <a:ext cx="3200400" cy="1280160"/>
          </a:xfrm>
          <a:prstGeom prst="rect">
            <a:avLst/>
          </a:prstGeom>
          <a:solidFill>
            <a:srgbClr val="111822"/>
          </a:solidFill>
          <a:ln w="12700">
            <a:solidFill>
              <a:srgbClr val="1A1F2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1005840" y="4526280"/>
            <a:ext cx="2651760" cy="320040"/>
          </a:xfrm>
          <a:prstGeom prst="rect">
            <a:avLst/>
          </a:prstGeom>
          <a:noFill/>
        </p:spPr>
        <p:txBody>
          <a:bodyPr wrap="square"/>
          <a:lstStyle/>
          <a:p>
            <a:pPr algn="l">
              <a:defRPr sz="1100" b="1">
                <a:solidFill>
                  <a:srgbClr val="C9A84C"/>
                </a:solidFill>
                <a:latin typeface="Calibri"/>
              </a:defRPr>
            </a:pPr>
            <a:r>
              <a:t>LTV/CAC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005840" y="4846320"/>
            <a:ext cx="2651760" cy="548640"/>
          </a:xfrm>
          <a:prstGeom prst="rect">
            <a:avLst/>
          </a:prstGeom>
          <a:noFill/>
        </p:spPr>
        <p:txBody>
          <a:bodyPr wrap="square"/>
          <a:lstStyle/>
          <a:p>
            <a:pPr algn="l">
              <a:defRPr sz="2800" b="1">
                <a:solidFill>
                  <a:srgbClr val="E0E0E0"/>
                </a:solidFill>
                <a:latin typeface="Georgia"/>
              </a:defRPr>
            </a:pPr>
            <a:r>
              <a:t>[X]:1</a:t>
            </a:r>
          </a:p>
        </p:txBody>
      </p:sp>
      <p:sp>
        <p:nvSpPr>
          <p:cNvPr id="18" name="Rectangle 17"/>
          <p:cNvSpPr/>
          <p:nvPr/>
        </p:nvSpPr>
        <p:spPr>
          <a:xfrm>
            <a:off x="4389120" y="4389120"/>
            <a:ext cx="3200400" cy="1280160"/>
          </a:xfrm>
          <a:prstGeom prst="rect">
            <a:avLst/>
          </a:prstGeom>
          <a:solidFill>
            <a:srgbClr val="111822"/>
          </a:solidFill>
          <a:ln w="12700">
            <a:solidFill>
              <a:srgbClr val="1A1F2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4663440" y="4526280"/>
            <a:ext cx="2651760" cy="320040"/>
          </a:xfrm>
          <a:prstGeom prst="rect">
            <a:avLst/>
          </a:prstGeom>
          <a:noFill/>
        </p:spPr>
        <p:txBody>
          <a:bodyPr wrap="square"/>
          <a:lstStyle/>
          <a:p>
            <a:pPr algn="l">
              <a:defRPr sz="1100" b="1">
                <a:solidFill>
                  <a:srgbClr val="C9A84C"/>
                </a:solidFill>
                <a:latin typeface="Calibri"/>
              </a:defRPr>
            </a:pPr>
            <a:r>
              <a:t>Gross Margin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663440" y="4846320"/>
            <a:ext cx="2651760" cy="548640"/>
          </a:xfrm>
          <a:prstGeom prst="rect">
            <a:avLst/>
          </a:prstGeom>
          <a:noFill/>
        </p:spPr>
        <p:txBody>
          <a:bodyPr wrap="square"/>
          <a:lstStyle/>
          <a:p>
            <a:pPr algn="l">
              <a:defRPr sz="2800" b="1">
                <a:solidFill>
                  <a:srgbClr val="E0E0E0"/>
                </a:solidFill>
                <a:latin typeface="Georgia"/>
              </a:defRPr>
            </a:pPr>
            <a:r>
              <a:t>[XX]%</a:t>
            </a:r>
          </a:p>
        </p:txBody>
      </p:sp>
      <p:sp>
        <p:nvSpPr>
          <p:cNvPr id="21" name="Rectangle 20"/>
          <p:cNvSpPr/>
          <p:nvPr/>
        </p:nvSpPr>
        <p:spPr>
          <a:xfrm>
            <a:off x="8046720" y="4389120"/>
            <a:ext cx="3200400" cy="1280160"/>
          </a:xfrm>
          <a:prstGeom prst="rect">
            <a:avLst/>
          </a:prstGeom>
          <a:solidFill>
            <a:srgbClr val="111822"/>
          </a:solidFill>
          <a:ln w="12700">
            <a:solidFill>
              <a:srgbClr val="1A1F2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8321040" y="4526280"/>
            <a:ext cx="2651760" cy="320040"/>
          </a:xfrm>
          <a:prstGeom prst="rect">
            <a:avLst/>
          </a:prstGeom>
          <a:noFill/>
        </p:spPr>
        <p:txBody>
          <a:bodyPr wrap="square"/>
          <a:lstStyle/>
          <a:p>
            <a:pPr algn="l">
              <a:defRPr sz="1100" b="1">
                <a:solidFill>
                  <a:srgbClr val="C9A84C"/>
                </a:solidFill>
                <a:latin typeface="Calibri"/>
              </a:defRPr>
            </a:pPr>
            <a:r>
              <a:t>Payback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8321040" y="4846320"/>
            <a:ext cx="2651760" cy="548640"/>
          </a:xfrm>
          <a:prstGeom prst="rect">
            <a:avLst/>
          </a:prstGeom>
          <a:noFill/>
        </p:spPr>
        <p:txBody>
          <a:bodyPr wrap="square"/>
          <a:lstStyle/>
          <a:p>
            <a:pPr algn="l">
              <a:defRPr sz="2800" b="1">
                <a:solidFill>
                  <a:srgbClr val="E0E0E0"/>
                </a:solidFill>
                <a:latin typeface="Georgia"/>
              </a:defRPr>
            </a:pPr>
            <a:r>
              <a:t>[X] mo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457200" y="6309360"/>
            <a:ext cx="1097280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900">
                <a:solidFill>
                  <a:srgbClr val="6A7280"/>
                </a:solidFill>
                <a:latin typeface="Calibri"/>
              </a:defRPr>
            </a:pPr>
            <a:r>
              <a:t>BuildersLens.com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80A0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54864" cy="6858000"/>
          </a:xfrm>
          <a:prstGeom prst="rect">
            <a:avLst/>
          </a:prstGeom>
          <a:solidFill>
            <a:srgbClr val="C9A84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4572000" cy="457200"/>
          </a:xfrm>
          <a:prstGeom prst="rect">
            <a:avLst/>
          </a:prstGeom>
          <a:noFill/>
        </p:spPr>
        <p:txBody>
          <a:bodyPr wrap="square"/>
          <a:lstStyle/>
          <a:p>
            <a:pPr algn="l">
              <a:defRPr sz="1200" b="1">
                <a:solidFill>
                  <a:srgbClr val="C9A84C"/>
                </a:solidFill>
                <a:latin typeface="Calibri"/>
              </a:defRPr>
            </a:pPr>
            <a:r>
              <a:t>TRACTION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914400"/>
            <a:ext cx="7315200" cy="731520"/>
          </a:xfrm>
          <a:prstGeom prst="rect">
            <a:avLst/>
          </a:prstGeom>
          <a:noFill/>
        </p:spPr>
        <p:txBody>
          <a:bodyPr wrap="square"/>
          <a:lstStyle/>
          <a:p>
            <a:pPr algn="l">
              <a:defRPr sz="3600" b="1">
                <a:solidFill>
                  <a:srgbClr val="E0E0E0"/>
                </a:solidFill>
                <a:latin typeface="Georgia"/>
              </a:defRPr>
            </a:pPr>
            <a:r>
              <a:t>Growth That Speaks for Itself</a:t>
            </a:r>
          </a:p>
        </p:txBody>
      </p:sp>
      <p:sp>
        <p:nvSpPr>
          <p:cNvPr id="5" name="Rectangle 4"/>
          <p:cNvSpPr/>
          <p:nvPr/>
        </p:nvSpPr>
        <p:spPr>
          <a:xfrm>
            <a:off x="731520" y="2011680"/>
            <a:ext cx="2468880" cy="1828800"/>
          </a:xfrm>
          <a:prstGeom prst="rect">
            <a:avLst/>
          </a:prstGeom>
          <a:solidFill>
            <a:srgbClr val="111822"/>
          </a:solidFill>
          <a:ln w="12700">
            <a:solidFill>
              <a:srgbClr val="1A1F2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960120" y="2194560"/>
            <a:ext cx="2011680" cy="320040"/>
          </a:xfrm>
          <a:prstGeom prst="rect">
            <a:avLst/>
          </a:prstGeom>
          <a:noFill/>
        </p:spPr>
        <p:txBody>
          <a:bodyPr wrap="square"/>
          <a:lstStyle/>
          <a:p>
            <a:pPr algn="l">
              <a:defRPr sz="1100" b="1">
                <a:solidFill>
                  <a:srgbClr val="C9A84C"/>
                </a:solidFill>
                <a:latin typeface="Calibri"/>
              </a:defRPr>
            </a:pPr>
            <a:r>
              <a:t>MRR / ARR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60120" y="2560320"/>
            <a:ext cx="2011680" cy="548640"/>
          </a:xfrm>
          <a:prstGeom prst="rect">
            <a:avLst/>
          </a:prstGeom>
          <a:noFill/>
        </p:spPr>
        <p:txBody>
          <a:bodyPr wrap="square"/>
          <a:lstStyle/>
          <a:p>
            <a:pPr algn="l">
              <a:defRPr sz="3000" b="1">
                <a:solidFill>
                  <a:srgbClr val="E0E0E0"/>
                </a:solidFill>
                <a:latin typeface="Georgia"/>
              </a:defRPr>
            </a:pPr>
            <a:r>
              <a:t>$[XXX]K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60120" y="3200400"/>
            <a:ext cx="2011680" cy="320040"/>
          </a:xfrm>
          <a:prstGeom prst="rect">
            <a:avLst/>
          </a:prstGeom>
          <a:noFill/>
        </p:spPr>
        <p:txBody>
          <a:bodyPr wrap="square"/>
          <a:lstStyle/>
          <a:p>
            <a:pPr algn="l">
              <a:defRPr sz="1200" b="0">
                <a:solidFill>
                  <a:srgbClr val="6CC88A"/>
                </a:solidFill>
                <a:latin typeface="Calibri"/>
              </a:defRPr>
            </a:pPr>
            <a:r>
              <a:t>↑ [XX]% MoM</a:t>
            </a:r>
          </a:p>
        </p:txBody>
      </p:sp>
      <p:sp>
        <p:nvSpPr>
          <p:cNvPr id="9" name="Rectangle 8"/>
          <p:cNvSpPr/>
          <p:nvPr/>
        </p:nvSpPr>
        <p:spPr>
          <a:xfrm>
            <a:off x="3474720" y="2011680"/>
            <a:ext cx="2468880" cy="1828800"/>
          </a:xfrm>
          <a:prstGeom prst="rect">
            <a:avLst/>
          </a:prstGeom>
          <a:solidFill>
            <a:srgbClr val="111822"/>
          </a:solidFill>
          <a:ln w="12700">
            <a:solidFill>
              <a:srgbClr val="1A1F2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3703320" y="2194560"/>
            <a:ext cx="2011680" cy="320040"/>
          </a:xfrm>
          <a:prstGeom prst="rect">
            <a:avLst/>
          </a:prstGeom>
          <a:noFill/>
        </p:spPr>
        <p:txBody>
          <a:bodyPr wrap="square"/>
          <a:lstStyle/>
          <a:p>
            <a:pPr algn="l">
              <a:defRPr sz="1100" b="1">
                <a:solidFill>
                  <a:srgbClr val="C9A84C"/>
                </a:solidFill>
                <a:latin typeface="Calibri"/>
              </a:defRPr>
            </a:pPr>
            <a:r>
              <a:t>Customers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703320" y="2560320"/>
            <a:ext cx="2011680" cy="548640"/>
          </a:xfrm>
          <a:prstGeom prst="rect">
            <a:avLst/>
          </a:prstGeom>
          <a:noFill/>
        </p:spPr>
        <p:txBody>
          <a:bodyPr wrap="square"/>
          <a:lstStyle/>
          <a:p>
            <a:pPr algn="l">
              <a:defRPr sz="3000" b="1">
                <a:solidFill>
                  <a:srgbClr val="E0E0E0"/>
                </a:solidFill>
                <a:latin typeface="Georgia"/>
              </a:defRPr>
            </a:pPr>
            <a:r>
              <a:t>[X,XXX]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703320" y="3200400"/>
            <a:ext cx="2011680" cy="320040"/>
          </a:xfrm>
          <a:prstGeom prst="rect">
            <a:avLst/>
          </a:prstGeom>
          <a:noFill/>
        </p:spPr>
        <p:txBody>
          <a:bodyPr wrap="square"/>
          <a:lstStyle/>
          <a:p>
            <a:pPr algn="l">
              <a:defRPr sz="1200" b="0">
                <a:solidFill>
                  <a:srgbClr val="6CC88A"/>
                </a:solidFill>
                <a:latin typeface="Calibri"/>
              </a:defRPr>
            </a:pPr>
            <a:r>
              <a:t>↑ [XX]% QoQ</a:t>
            </a:r>
          </a:p>
        </p:txBody>
      </p:sp>
      <p:sp>
        <p:nvSpPr>
          <p:cNvPr id="13" name="Rectangle 12"/>
          <p:cNvSpPr/>
          <p:nvPr/>
        </p:nvSpPr>
        <p:spPr>
          <a:xfrm>
            <a:off x="6217920" y="2011680"/>
            <a:ext cx="2468880" cy="1828800"/>
          </a:xfrm>
          <a:prstGeom prst="rect">
            <a:avLst/>
          </a:prstGeom>
          <a:solidFill>
            <a:srgbClr val="111822"/>
          </a:solidFill>
          <a:ln w="12700">
            <a:solidFill>
              <a:srgbClr val="1A1F2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6446520" y="2194560"/>
            <a:ext cx="2011680" cy="320040"/>
          </a:xfrm>
          <a:prstGeom prst="rect">
            <a:avLst/>
          </a:prstGeom>
          <a:noFill/>
        </p:spPr>
        <p:txBody>
          <a:bodyPr wrap="square"/>
          <a:lstStyle/>
          <a:p>
            <a:pPr algn="l">
              <a:defRPr sz="1100" b="1">
                <a:solidFill>
                  <a:srgbClr val="C9A84C"/>
                </a:solidFill>
                <a:latin typeface="Calibri"/>
              </a:defRPr>
            </a:pPr>
            <a:r>
              <a:t>Retention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446520" y="2560320"/>
            <a:ext cx="2011680" cy="548640"/>
          </a:xfrm>
          <a:prstGeom prst="rect">
            <a:avLst/>
          </a:prstGeom>
          <a:noFill/>
        </p:spPr>
        <p:txBody>
          <a:bodyPr wrap="square"/>
          <a:lstStyle/>
          <a:p>
            <a:pPr algn="l">
              <a:defRPr sz="3000" b="1">
                <a:solidFill>
                  <a:srgbClr val="E0E0E0"/>
                </a:solidFill>
                <a:latin typeface="Georgia"/>
              </a:defRPr>
            </a:pPr>
            <a:r>
              <a:t>[XX]%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446520" y="3200400"/>
            <a:ext cx="2011680" cy="320040"/>
          </a:xfrm>
          <a:prstGeom prst="rect">
            <a:avLst/>
          </a:prstGeom>
          <a:noFill/>
        </p:spPr>
        <p:txBody>
          <a:bodyPr wrap="square"/>
          <a:lstStyle/>
          <a:p>
            <a:pPr algn="l">
              <a:defRPr sz="1200" b="0">
                <a:solidFill>
                  <a:srgbClr val="6CC88A"/>
                </a:solidFill>
                <a:latin typeface="Calibri"/>
              </a:defRPr>
            </a:pPr>
            <a:r>
              <a:t>Net Revenue Retention</a:t>
            </a:r>
          </a:p>
        </p:txBody>
      </p:sp>
      <p:sp>
        <p:nvSpPr>
          <p:cNvPr id="17" name="Rectangle 16"/>
          <p:cNvSpPr/>
          <p:nvPr/>
        </p:nvSpPr>
        <p:spPr>
          <a:xfrm>
            <a:off x="8961120" y="2011680"/>
            <a:ext cx="2468880" cy="1828800"/>
          </a:xfrm>
          <a:prstGeom prst="rect">
            <a:avLst/>
          </a:prstGeom>
          <a:solidFill>
            <a:srgbClr val="111822"/>
          </a:solidFill>
          <a:ln w="12700">
            <a:solidFill>
              <a:srgbClr val="1A1F2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9189720" y="2194560"/>
            <a:ext cx="2011680" cy="320040"/>
          </a:xfrm>
          <a:prstGeom prst="rect">
            <a:avLst/>
          </a:prstGeom>
          <a:noFill/>
        </p:spPr>
        <p:txBody>
          <a:bodyPr wrap="square"/>
          <a:lstStyle/>
          <a:p>
            <a:pPr algn="l">
              <a:defRPr sz="1100" b="1">
                <a:solidFill>
                  <a:srgbClr val="C9A84C"/>
                </a:solidFill>
                <a:latin typeface="Calibri"/>
              </a:defRPr>
            </a:pPr>
            <a:r>
              <a:t>NPS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9189720" y="2560320"/>
            <a:ext cx="2011680" cy="548640"/>
          </a:xfrm>
          <a:prstGeom prst="rect">
            <a:avLst/>
          </a:prstGeom>
          <a:noFill/>
        </p:spPr>
        <p:txBody>
          <a:bodyPr wrap="square"/>
          <a:lstStyle/>
          <a:p>
            <a:pPr algn="l">
              <a:defRPr sz="3000" b="1">
                <a:solidFill>
                  <a:srgbClr val="E0E0E0"/>
                </a:solidFill>
                <a:latin typeface="Georgia"/>
              </a:defRPr>
            </a:pPr>
            <a:r>
              <a:t>[XX]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9189720" y="3200400"/>
            <a:ext cx="2011680" cy="320040"/>
          </a:xfrm>
          <a:prstGeom prst="rect">
            <a:avLst/>
          </a:prstGeom>
          <a:noFill/>
        </p:spPr>
        <p:txBody>
          <a:bodyPr wrap="square"/>
          <a:lstStyle/>
          <a:p>
            <a:pPr algn="l">
              <a:defRPr sz="1200" b="0">
                <a:solidFill>
                  <a:srgbClr val="6CC88A"/>
                </a:solidFill>
                <a:latin typeface="Calibri"/>
              </a:defRPr>
            </a:pPr>
            <a:r>
              <a:t>Above industry avg</a:t>
            </a:r>
          </a:p>
        </p:txBody>
      </p:sp>
      <p:sp>
        <p:nvSpPr>
          <p:cNvPr id="21" name="Rectangle 20"/>
          <p:cNvSpPr/>
          <p:nvPr/>
        </p:nvSpPr>
        <p:spPr>
          <a:xfrm>
            <a:off x="731520" y="4206240"/>
            <a:ext cx="10515600" cy="2011680"/>
          </a:xfrm>
          <a:prstGeom prst="rect">
            <a:avLst/>
          </a:prstGeom>
          <a:solidFill>
            <a:srgbClr val="0C1016"/>
          </a:solidFill>
          <a:ln w="12700">
            <a:solidFill>
              <a:srgbClr val="1A1F2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3200400" y="4754880"/>
            <a:ext cx="5486400" cy="914400"/>
          </a:xfrm>
          <a:prstGeom prst="rect">
            <a:avLst/>
          </a:prstGeom>
          <a:noFill/>
        </p:spPr>
        <p:txBody>
          <a:bodyPr wrap="square"/>
          <a:lstStyle/>
          <a:p>
            <a:pPr algn="ctr">
              <a:defRPr sz="1800" b="0">
                <a:solidFill>
                  <a:srgbClr val="6A7280"/>
                </a:solidFill>
                <a:latin typeface="Calibri"/>
              </a:defRPr>
            </a:pPr>
            <a:r>
              <a:t>[Insert Revenue or User Growth Chart Here]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457200" y="6309360"/>
            <a:ext cx="1097280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900">
                <a:solidFill>
                  <a:srgbClr val="6A7280"/>
                </a:solidFill>
                <a:latin typeface="Calibri"/>
              </a:defRPr>
            </a:pPr>
            <a:r>
              <a:t>BuildersLens.com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80A0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54864" cy="6858000"/>
          </a:xfrm>
          <a:prstGeom prst="rect">
            <a:avLst/>
          </a:prstGeom>
          <a:solidFill>
            <a:srgbClr val="C9A84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4572000" cy="457200"/>
          </a:xfrm>
          <a:prstGeom prst="rect">
            <a:avLst/>
          </a:prstGeom>
          <a:noFill/>
        </p:spPr>
        <p:txBody>
          <a:bodyPr wrap="square"/>
          <a:lstStyle/>
          <a:p>
            <a:pPr algn="l">
              <a:defRPr sz="1200" b="1">
                <a:solidFill>
                  <a:srgbClr val="C9A84C"/>
                </a:solidFill>
                <a:latin typeface="Calibri"/>
              </a:defRPr>
            </a:pPr>
            <a:r>
              <a:t>COMPETITIVE LANDSCAPE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914400"/>
            <a:ext cx="7315200" cy="731520"/>
          </a:xfrm>
          <a:prstGeom prst="rect">
            <a:avLst/>
          </a:prstGeom>
          <a:noFill/>
        </p:spPr>
        <p:txBody>
          <a:bodyPr wrap="square"/>
          <a:lstStyle/>
          <a:p>
            <a:pPr algn="l">
              <a:defRPr sz="3600" b="1">
                <a:solidFill>
                  <a:srgbClr val="E0E0E0"/>
                </a:solidFill>
                <a:latin typeface="Georgia"/>
              </a:defRPr>
            </a:pPr>
            <a:r>
              <a:t>Why We Win</a:t>
            </a:r>
          </a:p>
        </p:txBody>
      </p:sp>
      <p:sp>
        <p:nvSpPr>
          <p:cNvPr id="5" name="Rectangle 4"/>
          <p:cNvSpPr/>
          <p:nvPr/>
        </p:nvSpPr>
        <p:spPr>
          <a:xfrm>
            <a:off x="731520" y="1828800"/>
            <a:ext cx="10515600" cy="4114800"/>
          </a:xfrm>
          <a:prstGeom prst="rect">
            <a:avLst/>
          </a:prstGeom>
          <a:solidFill>
            <a:srgbClr val="0C1016"/>
          </a:solidFill>
          <a:ln w="12700">
            <a:solidFill>
              <a:srgbClr val="1A1F2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2743200" y="3200400"/>
            <a:ext cx="6400800" cy="914400"/>
          </a:xfrm>
          <a:prstGeom prst="rect">
            <a:avLst/>
          </a:prstGeom>
          <a:noFill/>
        </p:spPr>
        <p:txBody>
          <a:bodyPr wrap="square"/>
          <a:lstStyle/>
          <a:p>
            <a:pPr algn="ctr">
              <a:defRPr sz="1800" b="0">
                <a:solidFill>
                  <a:srgbClr val="6A7280"/>
                </a:solidFill>
                <a:latin typeface="Calibri"/>
              </a:defRPr>
            </a:pPr>
            <a:r>
              <a:t>[Insert Competitive Comparison Table or 2x2 Matrix]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4389120"/>
            <a:ext cx="9144000" cy="914400"/>
          </a:xfrm>
          <a:prstGeom prst="rect">
            <a:avLst/>
          </a:prstGeom>
          <a:noFill/>
        </p:spPr>
        <p:txBody>
          <a:bodyPr wrap="square"/>
          <a:lstStyle/>
          <a:p>
            <a:pPr algn="ctr">
              <a:defRPr sz="1200" b="0">
                <a:solidFill>
                  <a:srgbClr val="6A7280"/>
                </a:solidFill>
                <a:latin typeface="Calibri"/>
              </a:defRPr>
            </a:pPr>
            <a:r>
              <a:t>Position your company on dimensions where you genuinely lead.</a:t>
            </a:r>
            <a:br/>
            <a:r>
              <a:t>Common axes: Speed vs. Depth, Enterprise vs. SMB, AI-Native vs. Legacy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57200" y="6309360"/>
            <a:ext cx="1097280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900">
                <a:solidFill>
                  <a:srgbClr val="6A7280"/>
                </a:solidFill>
                <a:latin typeface="Calibri"/>
              </a:defRPr>
            </a:pPr>
            <a:r>
              <a:t>BuildersLens.com</a:t>
            </a:r>
          </a:p>
        </p:txBody>
      </p:sp>
    </p:spTree>
  </p:cSld>
  <p:clrMapOvr>
    <a:masterClrMapping/>
  </p:clrMapOvr>
</p:sld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